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sldIdLst>
    <p:sldId id="256" r:id="rId2"/>
    <p:sldId id="295" r:id="rId3"/>
    <p:sldId id="258" r:id="rId4"/>
    <p:sldId id="259" r:id="rId5"/>
    <p:sldId id="278" r:id="rId6"/>
    <p:sldId id="292" r:id="rId7"/>
    <p:sldId id="271" r:id="rId8"/>
    <p:sldId id="300" r:id="rId9"/>
    <p:sldId id="296" r:id="rId10"/>
    <p:sldId id="297" r:id="rId11"/>
    <p:sldId id="298" r:id="rId12"/>
    <p:sldId id="294" r:id="rId13"/>
    <p:sldId id="276" r:id="rId14"/>
  </p:sldIdLst>
  <p:sldSz cx="9144000" cy="6858000" type="screen4x3"/>
  <p:notesSz cx="6921500" cy="9423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1" autoAdjust="0"/>
    <p:restoredTop sz="94595" autoAdjust="0"/>
  </p:normalViewPr>
  <p:slideViewPr>
    <p:cSldViewPr>
      <p:cViewPr>
        <p:scale>
          <a:sx n="75" d="100"/>
          <a:sy n="75" d="100"/>
        </p:scale>
        <p:origin x="-1836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97" tIns="46698" rIns="93397" bIns="46698" numCol="1" anchor="t" anchorCtr="0" compatLnSpc="1">
            <a:prstTxWarp prst="textNoShape">
              <a:avLst/>
            </a:prstTxWarp>
          </a:bodyPr>
          <a:lstStyle>
            <a:lvl1pPr defTabSz="933450">
              <a:defRPr sz="1200" dirty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2713" y="0"/>
            <a:ext cx="2998787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97" tIns="46698" rIns="93397" bIns="46698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 dirty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706438"/>
            <a:ext cx="4711700" cy="3533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2338" y="4476750"/>
            <a:ext cx="5076825" cy="424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97" tIns="46698" rIns="93397" bIns="466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51913"/>
            <a:ext cx="2998788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97" tIns="46698" rIns="93397" bIns="46698" numCol="1" anchor="b" anchorCtr="0" compatLnSpc="1">
            <a:prstTxWarp prst="textNoShape">
              <a:avLst/>
            </a:prstTxWarp>
          </a:bodyPr>
          <a:lstStyle>
            <a:lvl1pPr defTabSz="933450">
              <a:defRPr sz="1200" dirty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2713" y="8951913"/>
            <a:ext cx="2998787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97" tIns="46698" rIns="93397" bIns="46698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64E624D-0513-4428-979C-F8C53FA975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98685-F749-45C5-B8B7-FA410AE5310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B8644-674A-45DA-AB88-214BB074923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E2DCF-2D2D-4641-B4DF-0AF15FB7510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3E845-3D55-4E0F-A179-A82DCD4AEC7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355374-9B45-4A9C-B402-8170C2A58E9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C7B75-E1C1-469C-A0AF-BADD03E8EA8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B8B07-9A38-4F3B-BDB6-D3A6816D11A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A0B10-0983-4372-B13B-F6BE155B9B3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54EDC7-35E2-4631-813A-F3B72E08AC0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1F4D3-9E1F-4536-A555-EB6DE5114E6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B6E51-11FC-455B-B327-A79C6F1F082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+mj-lt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dirty="0">
                <a:latin typeface="+mj-lt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F927849A-A663-40AC-94F3-01CF5EC68F3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8679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709738"/>
            <a:ext cx="7623175" cy="1362075"/>
          </a:xfrm>
        </p:spPr>
        <p:txBody>
          <a:bodyPr/>
          <a:lstStyle/>
          <a:p>
            <a:pPr eaLnBrk="1" hangingPunct="1"/>
            <a:r>
              <a:rPr lang="en-US" dirty="0" smtClean="0"/>
              <a:t>WGHA Annual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March 21 2023</a:t>
            </a:r>
          </a:p>
        </p:txBody>
      </p:sp>
      <p:pic>
        <p:nvPicPr>
          <p:cNvPr id="4100" name="Picture 4" descr="W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5181600"/>
            <a:ext cx="35242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33550" y="4495800"/>
            <a:ext cx="61912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153400" cy="941387"/>
          </a:xfrm>
        </p:spPr>
        <p:txBody>
          <a:bodyPr/>
          <a:lstStyle/>
          <a:p>
            <a:pPr eaLnBrk="1" hangingPunct="1"/>
            <a:r>
              <a:rPr lang="en-US" dirty="0" smtClean="0"/>
              <a:t>Neighborhood Update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4876800"/>
          </a:xfrm>
        </p:spPr>
        <p:txBody>
          <a:bodyPr/>
          <a:lstStyle/>
          <a:p>
            <a:pPr eaLnBrk="1" hangingPunct="1"/>
            <a:r>
              <a:rPr lang="en-US" dirty="0" smtClean="0"/>
              <a:t>2022 Boulevard Update</a:t>
            </a:r>
          </a:p>
          <a:p>
            <a:pPr lvl="1" eaLnBrk="1" hangingPunct="1"/>
            <a:r>
              <a:rPr lang="en-US" dirty="0" smtClean="0"/>
              <a:t>Maintenance only</a:t>
            </a:r>
          </a:p>
          <a:p>
            <a:pPr eaLnBrk="1" hangingPunct="1"/>
            <a:r>
              <a:rPr lang="en-US" dirty="0" smtClean="0"/>
              <a:t>2023- 2024 Boulevard Project</a:t>
            </a:r>
          </a:p>
          <a:p>
            <a:pPr lvl="1" eaLnBrk="1" hangingPunct="1"/>
            <a:r>
              <a:rPr lang="en-US" dirty="0" smtClean="0"/>
              <a:t>Healthy and maintenance </a:t>
            </a:r>
          </a:p>
          <a:p>
            <a:pPr eaLnBrk="1" hangingPunct="1"/>
            <a:r>
              <a:rPr lang="en-US" dirty="0" smtClean="0"/>
              <a:t>Neighborly Courtesies</a:t>
            </a:r>
          </a:p>
          <a:p>
            <a:pPr lvl="1" eaLnBrk="1" hangingPunct="1"/>
            <a:r>
              <a:rPr lang="en-US" dirty="0" smtClean="0"/>
              <a:t>Please keep trashcans stored out of view</a:t>
            </a:r>
          </a:p>
          <a:p>
            <a:pPr lvl="1" eaLnBrk="1" hangingPunct="1"/>
            <a:r>
              <a:rPr lang="en-US" dirty="0" smtClean="0"/>
              <a:t>Please remove yard signs 2 weeks after election</a:t>
            </a:r>
          </a:p>
          <a:p>
            <a:pPr lvl="1" eaLnBrk="1" hangingPunct="1"/>
            <a:r>
              <a:rPr lang="en-US" dirty="0" smtClean="0"/>
              <a:t>Please remove Holiday lights by March 1st</a:t>
            </a:r>
          </a:p>
          <a:p>
            <a:pPr eaLnBrk="1" hangingPunct="1"/>
            <a:r>
              <a:rPr lang="en-US" dirty="0" smtClean="0"/>
              <a:t>Avenue of Flags- Springboro Optimists Club</a:t>
            </a:r>
          </a:p>
          <a:p>
            <a:pPr lvl="1" eaLnBrk="1" hangingPunct="1"/>
            <a:r>
              <a:rPr lang="en-US" dirty="0" smtClean="0"/>
              <a:t>$50 a year</a:t>
            </a:r>
          </a:p>
          <a:p>
            <a:pPr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153400" cy="941387"/>
          </a:xfrm>
        </p:spPr>
        <p:txBody>
          <a:bodyPr/>
          <a:lstStyle/>
          <a:p>
            <a:pPr eaLnBrk="1" hangingPunct="1"/>
            <a:r>
              <a:rPr lang="en-US" dirty="0" smtClean="0"/>
              <a:t>Neighborhood Update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4876800"/>
          </a:xfrm>
        </p:spPr>
        <p:txBody>
          <a:bodyPr/>
          <a:lstStyle/>
          <a:p>
            <a:pPr eaLnBrk="1" hangingPunct="1"/>
            <a:r>
              <a:rPr lang="en-US" dirty="0" smtClean="0"/>
              <a:t>Township 748-1267; City 748-4343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     after business hours support 425-2525</a:t>
            </a:r>
          </a:p>
          <a:p>
            <a:pPr lvl="1" eaLnBrk="1" hangingPunct="1"/>
            <a:r>
              <a:rPr lang="en-US" dirty="0" smtClean="0"/>
              <a:t>Animal control, storm damage, street plow, road/curb </a:t>
            </a:r>
            <a:r>
              <a:rPr lang="en-US" dirty="0" smtClean="0"/>
              <a:t>maintenance</a:t>
            </a:r>
          </a:p>
          <a:p>
            <a:pPr eaLnBrk="1" hangingPunct="1"/>
            <a:r>
              <a:rPr lang="en-US" dirty="0" smtClean="0"/>
              <a:t>Dogs</a:t>
            </a:r>
          </a:p>
          <a:p>
            <a:pPr lvl="1" eaLnBrk="1" hangingPunct="1"/>
            <a:r>
              <a:rPr lang="en-US" dirty="0" smtClean="0"/>
              <a:t>Please use a leash</a:t>
            </a:r>
          </a:p>
          <a:p>
            <a:pPr lvl="1" eaLnBrk="1" hangingPunct="1"/>
            <a:r>
              <a:rPr lang="en-US" dirty="0" smtClean="0"/>
              <a:t>Please clean-up after your dog</a:t>
            </a:r>
          </a:p>
          <a:p>
            <a:pPr lvl="1" eaLnBrk="1" hangingPunct="1"/>
            <a:r>
              <a:rPr lang="en-US" dirty="0" smtClean="0"/>
              <a:t>Contained in your yard</a:t>
            </a:r>
          </a:p>
          <a:p>
            <a:pPr lvl="2" eaLnBrk="1" hangingPunct="1"/>
            <a:r>
              <a:rPr lang="en-US" dirty="0" smtClean="0"/>
              <a:t>Respectful of walkers, joggers, children</a:t>
            </a:r>
          </a:p>
          <a:p>
            <a:pPr eaLnBrk="1" hangingPunct="1"/>
            <a:r>
              <a:rPr lang="en-US" dirty="0" smtClean="0"/>
              <a:t>Lamp Post Bulbs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153400" cy="941387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2"/>
                </a:solidFill>
              </a:rPr>
              <a:t>Voting a Director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4876800"/>
          </a:xfrm>
        </p:spPr>
        <p:txBody>
          <a:bodyPr/>
          <a:lstStyle/>
          <a:p>
            <a:pPr eaLnBrk="1" hangingPunct="1"/>
            <a:r>
              <a:rPr lang="en-US" dirty="0" smtClean="0"/>
              <a:t>Call for candidates/nominations</a:t>
            </a:r>
          </a:p>
          <a:p>
            <a:pPr lvl="1" eaLnBrk="1" hangingPunct="1"/>
            <a:r>
              <a:rPr lang="en-US" dirty="0" smtClean="0"/>
              <a:t>Annual election per the 2007 adopted By-Laws</a:t>
            </a:r>
          </a:p>
          <a:p>
            <a:pPr lvl="1" eaLnBrk="1" hangingPunct="1"/>
            <a:r>
              <a:rPr lang="en-US" dirty="0" smtClean="0"/>
              <a:t>3 year term</a:t>
            </a:r>
          </a:p>
          <a:p>
            <a:pPr eaLnBrk="1" hangingPunct="1"/>
            <a:r>
              <a:rPr lang="en-US" dirty="0" smtClean="0"/>
              <a:t>Introduction of candidates</a:t>
            </a:r>
          </a:p>
          <a:p>
            <a:pPr eaLnBrk="1" hangingPunct="1"/>
            <a:r>
              <a:rPr lang="en-US" dirty="0" smtClean="0"/>
              <a:t>Casting of ballots</a:t>
            </a:r>
          </a:p>
          <a:p>
            <a:pPr eaLnBrk="1" hangingPunct="1"/>
            <a:r>
              <a:rPr lang="en-US" dirty="0" smtClean="0"/>
              <a:t>Tally of Ballots</a:t>
            </a:r>
          </a:p>
          <a:p>
            <a:pPr eaLnBrk="1" hangingPunct="1"/>
            <a:r>
              <a:rPr lang="en-US" dirty="0" smtClean="0"/>
              <a:t>Election results</a:t>
            </a:r>
          </a:p>
          <a:p>
            <a:pPr eaLnBrk="1" hangingPunct="1"/>
            <a:r>
              <a:rPr lang="en-US" dirty="0" smtClean="0"/>
              <a:t>Neighborhood Social Hour</a:t>
            </a:r>
          </a:p>
          <a:p>
            <a:pPr lvl="1" eaLnBrk="1" hangingPunct="1"/>
            <a:r>
              <a:rPr lang="en-US" dirty="0" smtClean="0"/>
              <a:t>Crooked Handle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Adjourn</a:t>
            </a:r>
          </a:p>
        </p:txBody>
      </p:sp>
      <p:sp>
        <p:nvSpPr>
          <p:cNvPr id="15363" name="WordArt 4" descr="Paper bag"/>
          <p:cNvSpPr>
            <a:spLocks noChangeArrowheads="1" noChangeShapeType="1" noTextEdit="1"/>
          </p:cNvSpPr>
          <p:nvPr/>
        </p:nvSpPr>
        <p:spPr bwMode="auto">
          <a:xfrm>
            <a:off x="1433513" y="1914525"/>
            <a:ext cx="627697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Thank you for  attending.</a:t>
            </a:r>
          </a:p>
        </p:txBody>
      </p:sp>
      <p:sp>
        <p:nvSpPr>
          <p:cNvPr id="15364" name="Text Box 7"/>
          <p:cNvSpPr txBox="1">
            <a:spLocks noChangeArrowheads="1"/>
          </p:cNvSpPr>
          <p:nvPr/>
        </p:nvSpPr>
        <p:spPr bwMode="auto">
          <a:xfrm>
            <a:off x="1720850" y="5029200"/>
            <a:ext cx="51371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Board of Directors:</a:t>
            </a:r>
          </a:p>
          <a:p>
            <a:pPr algn="ctr"/>
            <a:r>
              <a:rPr lang="en-US" dirty="0"/>
              <a:t>President: Michael Mills </a:t>
            </a:r>
            <a:r>
              <a:rPr lang="en-US" dirty="0" smtClean="0"/>
              <a:t> </a:t>
            </a:r>
            <a:r>
              <a:rPr lang="en-US" dirty="0"/>
              <a:t>&amp; Paul VanMaldegham</a:t>
            </a:r>
          </a:p>
        </p:txBody>
      </p:sp>
      <p:pic>
        <p:nvPicPr>
          <p:cNvPr id="15365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4950" y="2590800"/>
            <a:ext cx="61912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Call to Order</a:t>
            </a:r>
          </a:p>
          <a:p>
            <a:r>
              <a:rPr lang="en-US" dirty="0" smtClean="0"/>
              <a:t>Proof of Notice (2/24/23)</a:t>
            </a:r>
          </a:p>
          <a:p>
            <a:r>
              <a:rPr lang="en-US" dirty="0" smtClean="0"/>
              <a:t>Introductions</a:t>
            </a:r>
          </a:p>
          <a:p>
            <a:r>
              <a:rPr lang="en-US" dirty="0" smtClean="0"/>
              <a:t>Financial Report</a:t>
            </a:r>
          </a:p>
          <a:p>
            <a:r>
              <a:rPr lang="en-US" dirty="0" smtClean="0"/>
              <a:t>Neighborhood Update</a:t>
            </a:r>
          </a:p>
          <a:p>
            <a:r>
              <a:rPr lang="en-US" dirty="0" smtClean="0"/>
              <a:t>Voting for Director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Call To Order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Attendance /Establishment of quorum</a:t>
            </a:r>
          </a:p>
          <a:p>
            <a:pPr eaLnBrk="1" hangingPunct="1"/>
            <a:r>
              <a:rPr lang="en-US" dirty="0" smtClean="0"/>
              <a:t>Proof of notice, </a:t>
            </a:r>
          </a:p>
          <a:p>
            <a:pPr lvl="1" eaLnBrk="1" hangingPunct="1"/>
            <a:r>
              <a:rPr lang="en-US" dirty="0" smtClean="0"/>
              <a:t>sent 2/24/23</a:t>
            </a:r>
          </a:p>
          <a:p>
            <a:pPr marL="342900" lvl="1" indent="-342900" eaLnBrk="1" hangingPunct="1"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3000" dirty="0" smtClean="0">
                <a:ea typeface="+mn-ea"/>
                <a:cs typeface="+mn-cs"/>
              </a:rPr>
              <a:t>Introductions</a:t>
            </a:r>
            <a:r>
              <a:rPr lang="en-US" dirty="0" smtClean="0"/>
              <a:t> (Name, address, Years of residence)</a:t>
            </a:r>
          </a:p>
          <a:p>
            <a:pPr lvl="1" eaLnBrk="1" hangingPunct="1"/>
            <a:r>
              <a:rPr lang="en-US" dirty="0" smtClean="0"/>
              <a:t>Secretary</a:t>
            </a:r>
          </a:p>
          <a:p>
            <a:pPr lvl="1" eaLnBrk="1" hangingPunct="1"/>
            <a:r>
              <a:rPr lang="en-US" dirty="0" smtClean="0"/>
              <a:t>Trustees</a:t>
            </a:r>
          </a:p>
          <a:p>
            <a:pPr eaLnBrk="1" hangingPunct="1"/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Financial Report – Account Balances</a:t>
            </a:r>
          </a:p>
        </p:txBody>
      </p:sp>
      <p:sp>
        <p:nvSpPr>
          <p:cNvPr id="7171" name="Rectangle 9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001000" cy="762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1200" dirty="0" smtClean="0"/>
              <a:t>                                      </a:t>
            </a:r>
            <a:r>
              <a:rPr lang="en-US" sz="1600" b="1" dirty="0" smtClean="0"/>
              <a:t>WGHA Operating &amp; Reserves Balance Sheet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b="1" dirty="0" smtClean="0"/>
              <a:t>                                             As of 12/31/22 (Cash Basis)</a:t>
            </a:r>
          </a:p>
          <a:p>
            <a:pPr eaLnBrk="1" hangingPunct="1">
              <a:buFont typeface="Wingdings" pitchFamily="2" charset="2"/>
              <a:buNone/>
            </a:pPr>
            <a:endParaRPr lang="en-US" sz="1200" dirty="0" smtClean="0"/>
          </a:p>
          <a:p>
            <a:pPr eaLnBrk="1" hangingPunct="1">
              <a:buFont typeface="Wingdings" pitchFamily="2" charset="2"/>
              <a:buNone/>
            </a:pPr>
            <a:endParaRPr lang="en-US" sz="1200" dirty="0" smtClean="0"/>
          </a:p>
          <a:p>
            <a:pPr eaLnBrk="1" hangingPunct="1">
              <a:buFont typeface="Wingdings" pitchFamily="2" charset="2"/>
              <a:buNone/>
            </a:pPr>
            <a:endParaRPr lang="en-US" sz="1200" dirty="0" smtClean="0"/>
          </a:p>
          <a:p>
            <a:pPr eaLnBrk="1" hangingPunct="1">
              <a:buFont typeface="Wingdings" pitchFamily="2" charset="2"/>
              <a:buNone/>
            </a:pPr>
            <a:endParaRPr lang="en-US" sz="1200" dirty="0" smtClean="0"/>
          </a:p>
          <a:p>
            <a:pPr eaLnBrk="1" hangingPunct="1">
              <a:buFont typeface="Wingdings" pitchFamily="2" charset="2"/>
              <a:buNone/>
            </a:pPr>
            <a:endParaRPr lang="en-US" sz="1200" dirty="0" smtClean="0"/>
          </a:p>
          <a:p>
            <a:pPr eaLnBrk="1" hangingPunct="1">
              <a:buFont typeface="Wingdings" pitchFamily="2" charset="2"/>
              <a:buNone/>
            </a:pPr>
            <a:endParaRPr lang="en-US" sz="1200" dirty="0" smtClean="0"/>
          </a:p>
        </p:txBody>
      </p:sp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16" y="2376487"/>
            <a:ext cx="7741984" cy="158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Financial Report - Budget</a:t>
            </a:r>
          </a:p>
        </p:txBody>
      </p:sp>
      <p:graphicFrame>
        <p:nvGraphicFramePr>
          <p:cNvPr id="1026" name="Object 1010"/>
          <p:cNvGraphicFramePr>
            <a:graphicFrameLocks noChangeAspect="1"/>
          </p:cNvGraphicFramePr>
          <p:nvPr>
            <p:ph idx="1"/>
          </p:nvPr>
        </p:nvGraphicFramePr>
        <p:xfrm>
          <a:off x="460375" y="1600200"/>
          <a:ext cx="158750" cy="177800"/>
        </p:xfrm>
        <a:graphic>
          <a:graphicData uri="http://schemas.openxmlformats.org/presentationml/2006/ole">
            <p:oleObj spid="_x0000_s1026" name="Chart" r:id="rId3" imgW="161838" imgH="180898" progId="MSGraph.Chart.8">
              <p:embed followColorScheme="full"/>
            </p:oleObj>
          </a:graphicData>
        </a:graphic>
      </p:graphicFrame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1200" y="914400"/>
            <a:ext cx="5029200" cy="5927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Annual Dues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43000"/>
            <a:ext cx="8229600" cy="5486400"/>
          </a:xfrm>
        </p:spPr>
        <p:txBody>
          <a:bodyPr/>
          <a:lstStyle/>
          <a:p>
            <a:pPr eaLnBrk="1" hangingPunct="1"/>
            <a:r>
              <a:rPr lang="en-US" dirty="0" smtClean="0"/>
              <a:t>As of March </a:t>
            </a:r>
            <a:r>
              <a:rPr lang="en-US" dirty="0" smtClean="0"/>
              <a:t>20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, </a:t>
            </a:r>
            <a:r>
              <a:rPr lang="en-US" dirty="0" smtClean="0"/>
              <a:t>87</a:t>
            </a:r>
            <a:r>
              <a:rPr lang="en-US" dirty="0" smtClean="0"/>
              <a:t>% </a:t>
            </a:r>
            <a:r>
              <a:rPr lang="en-US" dirty="0" smtClean="0"/>
              <a:t>of homeowners paid</a:t>
            </a:r>
          </a:p>
          <a:p>
            <a:pPr lvl="1" eaLnBrk="1" hangingPunct="1"/>
            <a:r>
              <a:rPr lang="en-US" dirty="0" smtClean="0"/>
              <a:t>32</a:t>
            </a:r>
            <a:r>
              <a:rPr lang="en-US" dirty="0" smtClean="0"/>
              <a:t> </a:t>
            </a:r>
            <a:r>
              <a:rPr lang="en-US" dirty="0" smtClean="0"/>
              <a:t>homes unpaid</a:t>
            </a:r>
          </a:p>
          <a:p>
            <a:pPr lvl="1" eaLnBrk="1" hangingPunct="1"/>
            <a:r>
              <a:rPr lang="en-US" dirty="0" smtClean="0"/>
              <a:t>1</a:t>
            </a:r>
            <a:r>
              <a:rPr lang="en-US" dirty="0" smtClean="0"/>
              <a:t> </a:t>
            </a:r>
            <a:r>
              <a:rPr lang="en-US" dirty="0" smtClean="0"/>
              <a:t>home in probate/foreclosure/Lien</a:t>
            </a:r>
          </a:p>
          <a:p>
            <a:pPr eaLnBrk="1" hangingPunct="1"/>
            <a:r>
              <a:rPr lang="en-US" dirty="0" smtClean="0"/>
              <a:t>$20 on all accounts past due</a:t>
            </a:r>
          </a:p>
          <a:p>
            <a:pPr lvl="1" eaLnBrk="1" hangingPunct="1"/>
            <a:r>
              <a:rPr lang="en-US" dirty="0" smtClean="0"/>
              <a:t>Turned over to Attorney for collection</a:t>
            </a:r>
          </a:p>
          <a:p>
            <a:pPr eaLnBrk="1" hangingPunct="1"/>
            <a:r>
              <a:rPr lang="en-US" dirty="0" smtClean="0"/>
              <a:t>Payment </a:t>
            </a:r>
            <a:r>
              <a:rPr lang="en-US" dirty="0" smtClean="0"/>
              <a:t>arrangements are handled on a case by case basis</a:t>
            </a:r>
          </a:p>
          <a:p>
            <a:pPr lvl="1" eaLnBrk="1" hangingPunct="1"/>
            <a:r>
              <a:rPr lang="en-US" dirty="0" smtClean="0"/>
              <a:t>If unpaid, please contact the HOA to begin resolution process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Neighborhood Update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43000"/>
            <a:ext cx="8229600" cy="4953000"/>
          </a:xfrm>
        </p:spPr>
        <p:txBody>
          <a:bodyPr/>
          <a:lstStyle/>
          <a:p>
            <a:pPr eaLnBrk="1" hangingPunct="1"/>
            <a:r>
              <a:rPr lang="en-US" dirty="0" smtClean="0"/>
              <a:t>Woodlandgreens.com</a:t>
            </a:r>
          </a:p>
          <a:p>
            <a:pPr lvl="1" eaLnBrk="1" hangingPunct="1"/>
            <a:r>
              <a:rPr lang="en-US" dirty="0" smtClean="0"/>
              <a:t>Meeting minutes posted (annual and monthly)</a:t>
            </a:r>
          </a:p>
          <a:p>
            <a:pPr lvl="1" eaLnBrk="1" hangingPunct="1"/>
            <a:r>
              <a:rPr lang="en-US" dirty="0" smtClean="0"/>
              <a:t>All WGHA docs (by-laws, applications, etc)</a:t>
            </a:r>
          </a:p>
          <a:p>
            <a:pPr eaLnBrk="1" hangingPunct="1"/>
            <a:r>
              <a:rPr lang="en-US" dirty="0" smtClean="0"/>
              <a:t>Social Committee</a:t>
            </a:r>
          </a:p>
          <a:p>
            <a:pPr lvl="1" eaLnBrk="1" hangingPunct="1"/>
            <a:r>
              <a:rPr lang="en-US" dirty="0" smtClean="0"/>
              <a:t>Thanks to Kristen Fecke </a:t>
            </a:r>
          </a:p>
          <a:p>
            <a:pPr eaLnBrk="1" hangingPunct="1"/>
            <a:r>
              <a:rPr lang="en-US" dirty="0" smtClean="0"/>
              <a:t>Architectural Standards</a:t>
            </a:r>
          </a:p>
          <a:p>
            <a:pPr lvl="1" eaLnBrk="1" hangingPunct="1"/>
            <a:r>
              <a:rPr lang="en-US" dirty="0" smtClean="0"/>
              <a:t>Protects the integrity of neighborhood</a:t>
            </a:r>
          </a:p>
          <a:p>
            <a:pPr lvl="1" eaLnBrk="1" hangingPunct="1"/>
            <a:r>
              <a:rPr lang="en-US" dirty="0" smtClean="0"/>
              <a:t>Complete form (Sheds, Additions, Fences, Pools)</a:t>
            </a:r>
          </a:p>
          <a:p>
            <a:pPr lvl="1" eaLnBrk="1" hangingPunct="1"/>
            <a:r>
              <a:rPr lang="en-US" dirty="0" smtClean="0"/>
              <a:t>Thanks to Judy Burnett &amp; Dan King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Neighborhood Update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43000"/>
            <a:ext cx="8229600" cy="4953000"/>
          </a:xfrm>
        </p:spPr>
        <p:txBody>
          <a:bodyPr/>
          <a:lstStyle/>
          <a:p>
            <a:pPr eaLnBrk="1" hangingPunct="1"/>
            <a:r>
              <a:rPr lang="en-US" dirty="0" smtClean="0"/>
              <a:t>Curbing Driveway Project</a:t>
            </a:r>
          </a:p>
          <a:p>
            <a:pPr lvl="1" eaLnBrk="1" hangingPunct="1"/>
            <a:r>
              <a:rPr lang="en-US" dirty="0" smtClean="0"/>
              <a:t>Meeting held at Springboro Library</a:t>
            </a:r>
          </a:p>
          <a:p>
            <a:pPr lvl="1" eaLnBrk="1" hangingPunct="1"/>
            <a:r>
              <a:rPr lang="en-US" dirty="0" smtClean="0"/>
              <a:t>Residents on list didn’t respond to Pro Tech</a:t>
            </a:r>
          </a:p>
          <a:p>
            <a:pPr lvl="1" eaLnBrk="1" hangingPunct="1"/>
            <a:r>
              <a:rPr lang="en-US" dirty="0" smtClean="0"/>
              <a:t>Residents to work individually on their needs</a:t>
            </a:r>
          </a:p>
          <a:p>
            <a:pPr eaLnBrk="1" hangingPunct="1"/>
            <a:r>
              <a:rPr lang="en-US" dirty="0" smtClean="0"/>
              <a:t>All Trailers/RV are stored in garage or off-site </a:t>
            </a:r>
          </a:p>
          <a:p>
            <a:pPr lvl="1" eaLnBrk="1" hangingPunct="1"/>
            <a:r>
              <a:rPr lang="en-US" dirty="0" smtClean="0"/>
              <a:t>Including but not limited to travel/cargo/mower /boat etc per Convents &amp; Restrictions </a:t>
            </a:r>
          </a:p>
          <a:p>
            <a:pPr eaLnBrk="1" hangingPunct="1"/>
            <a:r>
              <a:rPr lang="en-US" dirty="0" smtClean="0"/>
              <a:t>Speed limit is 25mph</a:t>
            </a:r>
          </a:p>
          <a:p>
            <a:pPr lvl="1" eaLnBrk="1" hangingPunct="1"/>
            <a:r>
              <a:rPr lang="en-US" dirty="0" smtClean="0"/>
              <a:t>Please remind your teenagers to slow down and be mindful of walkers/joggers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Neighborhood Update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953000"/>
          </a:xfrm>
        </p:spPr>
        <p:txBody>
          <a:bodyPr/>
          <a:lstStyle/>
          <a:p>
            <a:r>
              <a:rPr lang="en-US" dirty="0" smtClean="0"/>
              <a:t>Fence (Survey highly recommended)</a:t>
            </a:r>
          </a:p>
          <a:p>
            <a:pPr lvl="1"/>
            <a:r>
              <a:rPr lang="en-US" dirty="0" smtClean="0"/>
              <a:t>Township involvement around safety concerns (swimming pools)</a:t>
            </a:r>
          </a:p>
          <a:p>
            <a:pPr lvl="1"/>
            <a:r>
              <a:rPr lang="en-US" dirty="0" smtClean="0"/>
              <a:t>Architectural Standards Committee approval of location, materials and construction</a:t>
            </a:r>
          </a:p>
          <a:p>
            <a:pPr lvl="1"/>
            <a:r>
              <a:rPr lang="en-US" dirty="0" smtClean="0"/>
              <a:t>Fence within 1ft of  property line requires written agreement between neighbors highlighting an agreed plan for maintenance, vegetation, financial responsibility in event of storm or useful life removal</a:t>
            </a:r>
          </a:p>
          <a:p>
            <a:pPr lvl="2"/>
            <a:r>
              <a:rPr lang="en-US" dirty="0" smtClean="0"/>
              <a:t>Fences with a 1ft or more setback does not require agreement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2402</TotalTime>
  <Words>454</Words>
  <Application>Microsoft Office PowerPoint</Application>
  <PresentationFormat>On-screen Show (4:3)</PresentationFormat>
  <Paragraphs>92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Edge</vt:lpstr>
      <vt:lpstr>Chart</vt:lpstr>
      <vt:lpstr>WGHA Annual Meeting</vt:lpstr>
      <vt:lpstr>Agenda</vt:lpstr>
      <vt:lpstr>Call To Order</vt:lpstr>
      <vt:lpstr>Financial Report – Account Balances</vt:lpstr>
      <vt:lpstr>Financial Report - Budget</vt:lpstr>
      <vt:lpstr>Annual Dues</vt:lpstr>
      <vt:lpstr>Neighborhood Update</vt:lpstr>
      <vt:lpstr>Neighborhood Update</vt:lpstr>
      <vt:lpstr>Neighborhood Update</vt:lpstr>
      <vt:lpstr>Neighborhood Update </vt:lpstr>
      <vt:lpstr>Neighborhood Update </vt:lpstr>
      <vt:lpstr>Voting a Director</vt:lpstr>
      <vt:lpstr>Adjourn</vt:lpstr>
    </vt:vector>
  </TitlesOfParts>
  <Company>BearingPoint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WGHA Annual Meeting</dc:title>
  <dc:creator>Michael T Mills</dc:creator>
  <cp:lastModifiedBy>q</cp:lastModifiedBy>
  <cp:revision>239</cp:revision>
  <dcterms:created xsi:type="dcterms:W3CDTF">2005-04-19T12:11:26Z</dcterms:created>
  <dcterms:modified xsi:type="dcterms:W3CDTF">2023-03-21T17:09:17Z</dcterms:modified>
</cp:coreProperties>
</file>